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4"/>
  </p:notesMasterIdLst>
  <p:handoutMasterIdLst>
    <p:handoutMasterId r:id="rId95"/>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525" r:id="rId16"/>
    <p:sldId id="1455" r:id="rId17"/>
    <p:sldId id="1464" r:id="rId18"/>
    <p:sldId id="1439" r:id="rId19"/>
    <p:sldId id="1476" r:id="rId20"/>
    <p:sldId id="1465" r:id="rId21"/>
    <p:sldId id="502" r:id="rId22"/>
    <p:sldId id="514" r:id="rId23"/>
    <p:sldId id="516" r:id="rId24"/>
    <p:sldId id="1473" r:id="rId25"/>
    <p:sldId id="1467" r:id="rId26"/>
    <p:sldId id="1468" r:id="rId27"/>
    <p:sldId id="1490" r:id="rId28"/>
    <p:sldId id="1447" r:id="rId29"/>
    <p:sldId id="1477" r:id="rId30"/>
    <p:sldId id="1518" r:id="rId31"/>
    <p:sldId id="517" r:id="rId32"/>
    <p:sldId id="1509" r:id="rId33"/>
    <p:sldId id="597" r:id="rId34"/>
    <p:sldId id="599" r:id="rId35"/>
    <p:sldId id="595" r:id="rId36"/>
    <p:sldId id="1499" r:id="rId37"/>
    <p:sldId id="592" r:id="rId38"/>
    <p:sldId id="598" r:id="rId39"/>
    <p:sldId id="1478" r:id="rId40"/>
    <p:sldId id="282" r:id="rId41"/>
    <p:sldId id="288" r:id="rId42"/>
    <p:sldId id="286" r:id="rId43"/>
    <p:sldId id="289" r:id="rId44"/>
    <p:sldId id="290" r:id="rId45"/>
    <p:sldId id="292" r:id="rId46"/>
    <p:sldId id="294" r:id="rId47"/>
    <p:sldId id="1524" r:id="rId48"/>
    <p:sldId id="1513" r:id="rId49"/>
    <p:sldId id="1514" r:id="rId50"/>
    <p:sldId id="1515" r:id="rId51"/>
    <p:sldId id="1516" r:id="rId52"/>
    <p:sldId id="1517" r:id="rId53"/>
    <p:sldId id="1520" r:id="rId54"/>
    <p:sldId id="1521" r:id="rId55"/>
    <p:sldId id="1522" r:id="rId56"/>
    <p:sldId id="1523" r:id="rId57"/>
    <p:sldId id="1496" r:id="rId58"/>
    <p:sldId id="1491" r:id="rId59"/>
    <p:sldId id="1507" r:id="rId60"/>
    <p:sldId id="1504" r:id="rId61"/>
    <p:sldId id="1492" r:id="rId62"/>
    <p:sldId id="1493" r:id="rId63"/>
    <p:sldId id="1494" r:id="rId64"/>
    <p:sldId id="1505" r:id="rId65"/>
    <p:sldId id="1487" r:id="rId66"/>
    <p:sldId id="1488" r:id="rId67"/>
    <p:sldId id="1484" r:id="rId68"/>
    <p:sldId id="1481" r:id="rId69"/>
    <p:sldId id="1483" r:id="rId70"/>
    <p:sldId id="1480" r:id="rId71"/>
    <p:sldId id="1485" r:id="rId72"/>
    <p:sldId id="1489" r:id="rId73"/>
    <p:sldId id="665" r:id="rId74"/>
    <p:sldId id="1469" r:id="rId75"/>
    <p:sldId id="1470" r:id="rId76"/>
    <p:sldId id="512" r:id="rId77"/>
    <p:sldId id="1486" r:id="rId78"/>
    <p:sldId id="490" r:id="rId79"/>
    <p:sldId id="1474" r:id="rId80"/>
    <p:sldId id="1475" r:id="rId81"/>
    <p:sldId id="1444" r:id="rId82"/>
    <p:sldId id="518" r:id="rId83"/>
    <p:sldId id="1460" r:id="rId84"/>
    <p:sldId id="1449" r:id="rId85"/>
    <p:sldId id="1462" r:id="rId86"/>
    <p:sldId id="1454" r:id="rId87"/>
    <p:sldId id="589" r:id="rId88"/>
    <p:sldId id="587" r:id="rId89"/>
    <p:sldId id="1503" r:id="rId90"/>
    <p:sldId id="270" r:id="rId91"/>
    <p:sldId id="1500" r:id="rId92"/>
    <p:sldId id="1501"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525"/>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1518"/>
            <p14:sldId id="517"/>
            <p14:sldId id="1509"/>
            <p14:sldId id="597"/>
            <p14:sldId id="599"/>
            <p14:sldId id="595"/>
            <p14:sldId id="1499"/>
            <p14:sldId id="592"/>
            <p14:sldId id="598"/>
            <p14:sldId id="1478"/>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24"/>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20"/>
            <p14:sldId id="1521"/>
            <p14:sldId id="1522"/>
            <p14:sldId id="1523"/>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8"/>
            <p14:sldId id="1484"/>
            <p14:sldId id="1481"/>
            <p14:sldId id="1483"/>
            <p14:sldId id="1480"/>
            <p14:sldId id="1485"/>
          </p14:sldIdLst>
        </p14:section>
        <p14:section name="Diff_Bind_Mode" id="{584676DB-2FC7-4B85-8B84-2237526F93E0}">
          <p14:sldIdLst>
            <p14:sldId id="1489"/>
            <p14:sldId id="665"/>
            <p14:sldId id="1469"/>
            <p14:sldId id="1470"/>
            <p14:sldId id="512"/>
          </p14:sldIdLst>
        </p14:section>
        <p14:section name="Cell_Identity" id="{F0E830CC-CBF7-4797-8B05-9A87DACFA6CB}">
          <p14:sldIdLst>
            <p14:sldId id="1486"/>
            <p14:sldId id="490"/>
            <p14:sldId id="1474"/>
            <p14:sldId id="1475"/>
            <p14:sldId id="1444"/>
          </p14:sldIdLst>
        </p14:section>
        <p14:section name="Structure_Genome" id="{89CA3181-FB05-574D-9BE1-62ED40402B0A}">
          <p14:sldIdLst>
            <p14:sldId id="518"/>
            <p14:sldId id="1460"/>
          </p14:sldIdLst>
        </p14:section>
        <p14:section name="Protocol_bp" id="{BB7F5356-3C4C-4515-939B-F2D5A9E528D3}">
          <p14:sldIdLst>
            <p14:sldId id="1449"/>
            <p14:sldId id="1462"/>
            <p14:sldId id="1454"/>
            <p14:sldId id="589"/>
            <p14:sldId id="587"/>
          </p14:sldIdLst>
        </p14:section>
        <p14:section name="appendix" id="{78ABCED0-6BF5-1549-9AE9-25D49A8BF2DA}">
          <p14:sldIdLst/>
        </p14:section>
        <p14:section name="Tech_Support" id="{16C99AC3-9DE0-4BC4-BD4F-5D74399F0284}">
          <p14:sldIdLst>
            <p14:sldId id="1503"/>
            <p14:sldId id="270"/>
            <p14:sldId id="1500"/>
            <p14:sldId id="150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88" autoAdjust="0"/>
    <p:restoredTop sz="75060" autoAdjust="0"/>
  </p:normalViewPr>
  <p:slideViewPr>
    <p:cSldViewPr snapToGrid="0">
      <p:cViewPr varScale="1">
        <p:scale>
          <a:sx n="84" d="100"/>
          <a:sy n="84" d="100"/>
        </p:scale>
        <p:origin x="1980" y="10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4/18/2022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4/18/2022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www.nature.com/scitable/topicpage/Functions-and-Utility-of-Alu-Jumping-Genes-561"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today, Especially for your time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p>
        </p:txBody>
      </p:sp>
      <p:sp>
        <p:nvSpPr>
          <p:cNvPr id="4" name="Date Placeholder 3"/>
          <p:cNvSpPr>
            <a:spLocks noGrp="1"/>
          </p:cNvSpPr>
          <p:nvPr>
            <p:ph type="dt" idx="1"/>
          </p:nvPr>
        </p:nvSpPr>
        <p:spPr/>
        <p:txBody>
          <a:bodyPr/>
          <a:lstStyle/>
          <a:p>
            <a:fld id="{97962A03-75BD-4332-903E-730A394AFAB6}"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between WT and </a:t>
            </a:r>
            <a:r>
              <a:rPr lang="en-US" sz="12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12843965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basing on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20</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Let’s have a look at the genome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t>
            </a:r>
          </a:p>
          <a:p>
            <a:r>
              <a:rPr lang="en-US" sz="1800" dirty="0">
                <a:effectLst/>
                <a:latin typeface="Times New Roman" panose="02020603050405020304" pitchFamily="18" charset="0"/>
                <a:ea typeface="SimSun" panose="02010600030101010101" pitchFamily="2" charset="-122"/>
              </a:rPr>
              <a:t>Start with bulk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a:t>
            </a:r>
          </a:p>
          <a:p>
            <a:r>
              <a:rPr lang="en-US" sz="1800" dirty="0">
                <a:effectLst/>
                <a:latin typeface="Times New Roman" panose="02020603050405020304" pitchFamily="18" charset="0"/>
                <a:ea typeface="SimSun" panose="02010600030101010101" pitchFamily="2" charset="-122"/>
              </a:rPr>
              <a:t>Following </a:t>
            </a:r>
            <a:r>
              <a:rPr lang="en-US" sz="1800" dirty="0" err="1">
                <a:effectLst/>
                <a:latin typeface="Times New Roman" panose="02020603050405020304" pitchFamily="18" charset="0"/>
                <a:ea typeface="SimSun" panose="02010600030101010101" pitchFamily="2" charset="-122"/>
              </a:rPr>
              <a:t>Tcf</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ChIP</a:t>
            </a:r>
            <a:r>
              <a:rPr lang="en-US" sz="1800" dirty="0">
                <a:effectLst/>
                <a:latin typeface="Times New Roman" panose="02020603050405020304" pitchFamily="18" charset="0"/>
                <a:ea typeface="SimSun" panose="02010600030101010101" pitchFamily="2" charset="-122"/>
              </a:rPr>
              <a:t>-seq data shows Tcf1 bound in multiple regions and three of them were classified as direct binding by Motif matching. </a:t>
            </a:r>
          </a:p>
          <a:p>
            <a:r>
              <a:rPr lang="en-US" sz="1800" dirty="0">
                <a:effectLst/>
                <a:latin typeface="Times New Roman" panose="02020603050405020304" pitchFamily="18" charset="0"/>
                <a:ea typeface="SimSun" panose="02010600030101010101" pitchFamily="2" charset="-122"/>
              </a:rPr>
              <a:t>And Further observation in </a:t>
            </a:r>
            <a:r>
              <a:rPr lang="en-US" sz="1800" dirty="0" err="1">
                <a:effectLst/>
                <a:latin typeface="Times New Roman" panose="02020603050405020304" pitchFamily="18" charset="0"/>
                <a:ea typeface="SimSun" panose="02010600030101010101" pitchFamily="2" charset="-122"/>
              </a:rPr>
              <a:t>Dnase</a:t>
            </a:r>
            <a:r>
              <a:rPr lang="en-US" sz="1800" dirty="0">
                <a:effectLst/>
                <a:latin typeface="Times New Roman" panose="02020603050405020304" pitchFamily="18" charset="0"/>
                <a:ea typeface="SimSun" panose="02010600030101010101" pitchFamily="2" charset="-122"/>
              </a:rPr>
              <a:t>-seq and histone modification shows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gene activity marker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24</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26</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27</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28</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29</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31</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32</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34</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35</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37</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38</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 throughput single cell DNA targeted sequencing enables detection of rare mutations in cells and identification of subclones defined by co-occurrence of mutations. </a:t>
            </a:r>
          </a:p>
          <a:p>
            <a:r>
              <a:rPr lang="en-US" dirty="0"/>
              <a:t>The big challenge with multiplex sequencing at single cell level is the non-uniform amplification of the targeted regions during PCR. </a:t>
            </a:r>
          </a:p>
          <a:p>
            <a:r>
              <a:rPr lang="en-US" dirty="0"/>
              <a:t>This results in inadequate coverage of mutations of interest in the panel and hence makes genotyping challenging. </a:t>
            </a:r>
          </a:p>
          <a:p>
            <a:r>
              <a:rPr lang="en-US" dirty="0"/>
              <a:t>To address this challenge, we developed a machine learning engine to optimize amplicon design for uniform amplification by making reliable performance prediction.</a:t>
            </a:r>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47</a:t>
            </a:fld>
            <a:endParaRPr lang="en-US"/>
          </a:p>
        </p:txBody>
      </p:sp>
    </p:spTree>
    <p:extLst>
      <p:ext uri="{BB962C8B-B14F-4D97-AF65-F5344CB8AC3E}">
        <p14:creationId xmlns:p14="http://schemas.microsoft.com/office/powerpoint/2010/main" val="15048126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51</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52</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Ref: </a:t>
            </a:r>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10586284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AdvOT46dcae81"/>
              </a:rPr>
              <a:t>The cell clusters with high expression of GATA3 were those of trophoblast origin, two generic trophoblast markers</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55</a:t>
            </a:fld>
            <a:endParaRPr lang="en-US"/>
          </a:p>
        </p:txBody>
      </p:sp>
    </p:spTree>
    <p:extLst>
      <p:ext uri="{BB962C8B-B14F-4D97-AF65-F5344CB8AC3E}">
        <p14:creationId xmlns:p14="http://schemas.microsoft.com/office/powerpoint/2010/main" val="3310833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333333"/>
                </a:solidFill>
                <a:effectLst/>
                <a:latin typeface="Lucida Grande"/>
              </a:rPr>
              <a:t>Alu</a:t>
            </a:r>
            <a:r>
              <a:rPr lang="en-US" b="0" i="0" dirty="0">
                <a:solidFill>
                  <a:srgbClr val="333333"/>
                </a:solidFill>
                <a:effectLst/>
                <a:latin typeface="Lucida Grande"/>
              </a:rPr>
              <a:t> elements average only a few hundred nucleotides, thus making them a short interspersed transposable element, or SINE. </a:t>
            </a:r>
          </a:p>
          <a:p>
            <a:r>
              <a:rPr lang="en-US" b="0" i="1" u="none" strike="noStrike" dirty="0">
                <a:solidFill>
                  <a:srgbClr val="B83205"/>
                </a:solidFill>
                <a:effectLst/>
                <a:latin typeface="Lucida Grande"/>
                <a:hlinkClick r:id="rId3" tooltip="Alu"/>
              </a:rPr>
              <a:t>Alu</a:t>
            </a:r>
            <a:r>
              <a:rPr lang="en-US" b="0" i="0" dirty="0">
                <a:solidFill>
                  <a:srgbClr val="333333"/>
                </a:solidFill>
                <a:effectLst/>
                <a:latin typeface="Lucida Grande"/>
              </a:rPr>
              <a:t> is particularly prolific, having originated in primates and expanding in a relatively short time to about 1 million copies per </a:t>
            </a:r>
            <a:r>
              <a:rPr lang="en-US" b="0" i="0" dirty="0">
                <a:solidFill>
                  <a:srgbClr val="068303"/>
                </a:solidFill>
                <a:effectLst/>
                <a:latin typeface="Lucida Grande"/>
              </a:rPr>
              <a:t>cell</a:t>
            </a:r>
            <a:r>
              <a:rPr lang="en-US" b="0" i="0" dirty="0">
                <a:solidFill>
                  <a:srgbClr val="333333"/>
                </a:solidFill>
                <a:effectLst/>
                <a:latin typeface="Lucida Grande"/>
              </a:rPr>
              <a:t> in humans.</a:t>
            </a:r>
          </a:p>
          <a:p>
            <a:endParaRPr lang="en-US" b="0" i="0" dirty="0">
              <a:solidFill>
                <a:srgbClr val="333333"/>
              </a:solidFill>
              <a:effectLst/>
              <a:latin typeface="Lucida Grande"/>
            </a:endParaRPr>
          </a:p>
          <a:p>
            <a:r>
              <a:rPr lang="en-US" b="0" i="0" dirty="0">
                <a:solidFill>
                  <a:srgbClr val="333333"/>
                </a:solidFill>
                <a:effectLst/>
                <a:latin typeface="Lucida Grande"/>
              </a:rPr>
              <a:t>In humans, these non-LTR TEs are the only active class of transposons;</a:t>
            </a:r>
          </a:p>
          <a:p>
            <a:r>
              <a:rPr lang="en-US" b="0" i="0" dirty="0">
                <a:solidFill>
                  <a:srgbClr val="333333"/>
                </a:solidFill>
                <a:effectLst/>
                <a:latin typeface="Lucida Grande"/>
              </a:rPr>
              <a:t>LTR (long terminal repeats) retrotransposons and DNA transposons are not capable of jumping.</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56</a:t>
            </a:fld>
            <a:endParaRPr lang="en-US"/>
          </a:p>
        </p:txBody>
      </p:sp>
    </p:spTree>
    <p:extLst>
      <p:ext uri="{BB962C8B-B14F-4D97-AF65-F5344CB8AC3E}">
        <p14:creationId xmlns:p14="http://schemas.microsoft.com/office/powerpoint/2010/main" val="15934017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59</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63</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64</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66</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67</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70</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other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71</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73</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76</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78</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79</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81</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82</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84</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86</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87</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89</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91</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brief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ea typeface="Times New Roman" panose="02020603050405020304" pitchFamily="18" charset="0"/>
              </a:rPr>
              <a:t>between WT and </a:t>
            </a:r>
            <a:r>
              <a:rPr lang="en-US" sz="18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4/18/2022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4/18/2022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4/18/2022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4/18/2022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4/18/2022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4/18/2022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4/18/2022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4/18/2022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4/18/2022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4/18/2022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4/18/2022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4/18/2022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4/18/2022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31.png"/><Relationship Id="rId7" Type="http://schemas.openxmlformats.org/officeDocument/2006/relationships/image" Target="../media/image2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4.png"/><Relationship Id="rId7"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8.png"/><Relationship Id="rId5" Type="http://schemas.openxmlformats.org/officeDocument/2006/relationships/image" Target="../media/image36.png"/><Relationship Id="rId10" Type="http://schemas.openxmlformats.org/officeDocument/2006/relationships/image" Target="../media/image27.tiff"/><Relationship Id="rId4" Type="http://schemas.openxmlformats.org/officeDocument/2006/relationships/image" Target="../media/image35.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23.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4.png"/><Relationship Id="rId5" Type="http://schemas.openxmlformats.org/officeDocument/2006/relationships/image" Target="../media/image41.png"/><Relationship Id="rId10" Type="http://schemas.openxmlformats.org/officeDocument/2006/relationships/image" Target="../media/image43.png"/><Relationship Id="rId4" Type="http://schemas.openxmlformats.org/officeDocument/2006/relationships/image" Target="../media/image24.png"/><Relationship Id="rId9" Type="http://schemas.openxmlformats.org/officeDocument/2006/relationships/image" Target="../media/image27.tiff"/></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8.jpe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27.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6.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7.tif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6.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7.png"/><Relationship Id="rId7" Type="http://schemas.openxmlformats.org/officeDocument/2006/relationships/image" Target="../media/image58.em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8.jpeg"/><Relationship Id="rId4" Type="http://schemas.openxmlformats.org/officeDocument/2006/relationships/image" Target="../media/image26.png"/><Relationship Id="rId9" Type="http://schemas.openxmlformats.org/officeDocument/2006/relationships/image" Target="../media/image60.emf"/></Relationships>
</file>

<file path=ppt/slides/_rels/slide2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67.emf"/><Relationship Id="rId3" Type="http://schemas.openxmlformats.org/officeDocument/2006/relationships/image" Target="../media/image65.png"/><Relationship Id="rId7"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8.jpe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image" Target="../media/image27.tiff"/><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23.png"/><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7.tiff"/><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6.png"/><Relationship Id="rId4" Type="http://schemas.openxmlformats.org/officeDocument/2006/relationships/image" Target="../media/image5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85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62.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78.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61.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13.xml"/><Relationship Id="rId5" Type="http://schemas.openxmlformats.org/officeDocument/2006/relationships/image" Target="../media/image93.png"/><Relationship Id="rId4" Type="http://schemas.openxmlformats.org/officeDocument/2006/relationships/image" Target="../media/image92.png"/></Relationships>
</file>

<file path=ppt/slides/_rels/slide4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2.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5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5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6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27.tiff"/><Relationship Id="rId5" Type="http://schemas.openxmlformats.org/officeDocument/2006/relationships/image" Target="../media/image28.jpeg"/><Relationship Id="rId4" Type="http://schemas.openxmlformats.org/officeDocument/2006/relationships/image" Target="../media/image26.png"/></Relationships>
</file>

<file path=ppt/slides/_rels/slide64.xml.rels><?xml version="1.0" encoding="UTF-8" standalone="yes"?>
<Relationships xmlns="http://schemas.openxmlformats.org/package/2006/relationships"><Relationship Id="rId3" Type="http://schemas.openxmlformats.org/officeDocument/2006/relationships/image" Target="../media/image121.emf"/><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22.emf"/></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0.png"/><Relationship Id="rId4" Type="http://schemas.openxmlformats.org/officeDocument/2006/relationships/image" Target="../media/image12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5.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60.emf"/><Relationship Id="rId4" Type="http://schemas.openxmlformats.org/officeDocument/2006/relationships/image" Target="../media/image59.emf"/></Relationships>
</file>

<file path=ppt/slides/_rels/slide7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tiff"/><Relationship Id="rId4" Type="http://schemas.openxmlformats.org/officeDocument/2006/relationships/image" Target="../media/image26.png"/></Relationships>
</file>

<file path=ppt/slides/_rels/slide86.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tiff"/><Relationship Id="rId7" Type="http://schemas.openxmlformats.org/officeDocument/2006/relationships/image" Target="../media/image148.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27.tiff"/><Relationship Id="rId5" Type="http://schemas.openxmlformats.org/officeDocument/2006/relationships/image" Target="../media/image146.png"/><Relationship Id="rId10" Type="http://schemas.openxmlformats.org/officeDocument/2006/relationships/image" Target="../media/image28.jpeg"/><Relationship Id="rId4" Type="http://schemas.openxmlformats.org/officeDocument/2006/relationships/image" Target="../media/image145.png"/><Relationship Id="rId9"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91.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9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414294"/>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2854056"/>
            <a:ext cx="9144000" cy="949751"/>
          </a:xfrm>
        </p:spPr>
        <p:txBody>
          <a:bodyPr>
            <a:normAutofit/>
          </a:bodyPr>
          <a:lstStyle/>
          <a:p>
            <a:r>
              <a:rPr lang="en-US" dirty="0">
                <a:solidFill>
                  <a:srgbClr val="00395C"/>
                </a:solidFill>
              </a:rPr>
              <a:t>Xiang Li</a:t>
            </a:r>
          </a:p>
          <a:p>
            <a:r>
              <a:rPr lang="en-US" sz="1800" dirty="0">
                <a:solidFill>
                  <a:srgbClr val="00395C"/>
                </a:solidFill>
              </a:rPr>
              <a:t>04/18/2022</a:t>
            </a:r>
          </a:p>
        </p:txBody>
      </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7"/>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3" name="TextBox 32">
            <a:extLst>
              <a:ext uri="{FF2B5EF4-FFF2-40B4-BE49-F238E27FC236}">
                <a16:creationId xmlns:a16="http://schemas.microsoft.com/office/drawing/2014/main" id="{8E46A418-FE65-450E-B140-C3BD77F88F07}"/>
              </a:ext>
            </a:extLst>
          </p:cNvPr>
          <p:cNvSpPr txBox="1"/>
          <p:nvPr/>
        </p:nvSpPr>
        <p:spPr>
          <a:xfrm>
            <a:off x="2773318" y="5771514"/>
            <a:ext cx="1253392" cy="461665"/>
          </a:xfrm>
          <a:prstGeom prst="rect">
            <a:avLst/>
          </a:prstGeom>
          <a:noFill/>
        </p:spPr>
        <p:txBody>
          <a:bodyPr wrap="square">
            <a:spAutoFit/>
          </a:bodyPr>
          <a:lstStyle/>
          <a:p>
            <a:pPr algn="ctr"/>
            <a:r>
              <a:rPr lang="en-US" sz="1200" b="1" dirty="0">
                <a:solidFill>
                  <a:srgbClr val="222222"/>
                </a:solidFill>
                <a:effectLst/>
                <a:latin typeface="Arial" panose="020B0604020202020204" pitchFamily="34" charset="0"/>
              </a:rPr>
              <a:t>Fabien</a:t>
            </a:r>
          </a:p>
          <a:p>
            <a:pPr algn="ctr"/>
            <a:r>
              <a:rPr lang="en-US" sz="1200" b="1" dirty="0">
                <a:solidFill>
                  <a:srgbClr val="222222"/>
                </a:solidFill>
                <a:effectLst/>
                <a:latin typeface="Arial" panose="020B0604020202020204" pitchFamily="34" charset="0"/>
              </a:rPr>
              <a:t> </a:t>
            </a:r>
            <a:r>
              <a:rPr lang="en-US" sz="1200" b="1" dirty="0" err="1">
                <a:solidFill>
                  <a:srgbClr val="222222"/>
                </a:solidFill>
                <a:effectLst/>
                <a:latin typeface="Arial" panose="020B0604020202020204" pitchFamily="34" charset="0"/>
              </a:rPr>
              <a:t>Depis</a:t>
            </a:r>
            <a:endParaRPr lang="en-US" sz="1200" b="1" dirty="0"/>
          </a:p>
        </p:txBody>
      </p:sp>
      <p:sp>
        <p:nvSpPr>
          <p:cNvPr id="36" name="TextBox 35">
            <a:extLst>
              <a:ext uri="{FF2B5EF4-FFF2-40B4-BE49-F238E27FC236}">
                <a16:creationId xmlns:a16="http://schemas.microsoft.com/office/drawing/2014/main" id="{792289B1-0BAA-40C4-A560-B56833506E3A}"/>
              </a:ext>
            </a:extLst>
          </p:cNvPr>
          <p:cNvSpPr txBox="1"/>
          <p:nvPr/>
        </p:nvSpPr>
        <p:spPr>
          <a:xfrm>
            <a:off x="4251196" y="5771514"/>
            <a:ext cx="934555" cy="461665"/>
          </a:xfrm>
          <a:prstGeom prst="rect">
            <a:avLst/>
          </a:prstGeom>
          <a:noFill/>
        </p:spPr>
        <p:txBody>
          <a:bodyPr wrap="square">
            <a:spAutoFit/>
          </a:bodyPr>
          <a:lstStyle/>
          <a:p>
            <a:pPr algn="ctr"/>
            <a:r>
              <a:rPr lang="en-US" sz="1200" b="1" i="0" dirty="0">
                <a:effectLst/>
                <a:latin typeface="Arial" panose="020B0604020202020204" pitchFamily="34" charset="0"/>
                <a:cs typeface="Arial" panose="020B0604020202020204" pitchFamily="34" charset="0"/>
              </a:rPr>
              <a:t>Payam </a:t>
            </a:r>
            <a:r>
              <a:rPr lang="en-US" sz="1200" b="1" i="0" dirty="0" err="1">
                <a:effectLst/>
                <a:latin typeface="Arial" panose="020B0604020202020204" pitchFamily="34" charset="0"/>
                <a:cs typeface="Arial" panose="020B0604020202020204" pitchFamily="34" charset="0"/>
              </a:rPr>
              <a:t>Zarin</a:t>
            </a:r>
            <a:endParaRPr lang="en-US" sz="12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4E548FC-FD68-4857-83C3-D28677E0BF20}"/>
              </a:ext>
            </a:extLst>
          </p:cNvPr>
          <p:cNvSpPr txBox="1"/>
          <p:nvPr/>
        </p:nvSpPr>
        <p:spPr>
          <a:xfrm>
            <a:off x="1412551" y="5771514"/>
            <a:ext cx="1360767" cy="461665"/>
          </a:xfrm>
          <a:prstGeom prst="rect">
            <a:avLst/>
          </a:prstGeom>
          <a:noFill/>
        </p:spPr>
        <p:txBody>
          <a:bodyPr wrap="square">
            <a:spAutoFit/>
          </a:bodyPr>
          <a:lstStyle/>
          <a:p>
            <a:pPr algn="ctr"/>
            <a:r>
              <a:rPr lang="en-US" sz="1200" b="1" i="0" dirty="0">
                <a:effectLst/>
                <a:latin typeface="Arial" panose="020B0604020202020204" pitchFamily="34" charset="0"/>
                <a:cs typeface="Arial" panose="020B0604020202020204" pitchFamily="34" charset="0"/>
              </a:rPr>
              <a:t>Marko </a:t>
            </a:r>
          </a:p>
          <a:p>
            <a:pPr algn="ctr"/>
            <a:r>
              <a:rPr lang="en-US" sz="1200" b="1" i="0" dirty="0">
                <a:effectLst/>
                <a:latin typeface="Arial" panose="020B0604020202020204" pitchFamily="34" charset="0"/>
                <a:cs typeface="Arial" panose="020B0604020202020204" pitchFamily="34" charset="0"/>
              </a:rPr>
              <a:t>Repic</a:t>
            </a:r>
          </a:p>
        </p:txBody>
      </p:sp>
      <p:sp>
        <p:nvSpPr>
          <p:cNvPr id="45" name="TextBox 44">
            <a:extLst>
              <a:ext uri="{FF2B5EF4-FFF2-40B4-BE49-F238E27FC236}">
                <a16:creationId xmlns:a16="http://schemas.microsoft.com/office/drawing/2014/main" id="{C22C99D9-F9BC-4316-AAF9-E0514AAF0971}"/>
              </a:ext>
            </a:extLst>
          </p:cNvPr>
          <p:cNvSpPr txBox="1"/>
          <p:nvPr/>
        </p:nvSpPr>
        <p:spPr>
          <a:xfrm>
            <a:off x="5689119" y="5760447"/>
            <a:ext cx="1040769" cy="646331"/>
          </a:xfrm>
          <a:prstGeom prst="rect">
            <a:avLst/>
          </a:prstGeom>
          <a:noFill/>
        </p:spPr>
        <p:txBody>
          <a:bodyPr wrap="square">
            <a:spAutoFit/>
          </a:bodyPr>
          <a:lstStyle/>
          <a:p>
            <a:r>
              <a:rPr lang="en-US" sz="1200" b="1" i="0" dirty="0">
                <a:effectLst/>
                <a:latin typeface="Arial" panose="020B0604020202020204" pitchFamily="34" charset="0"/>
                <a:cs typeface="Arial" panose="020B0604020202020204" pitchFamily="34" charset="0"/>
              </a:rPr>
              <a:t>Philippe Kieffer-Kwon</a:t>
            </a:r>
          </a:p>
        </p:txBody>
      </p:sp>
      <p:sp>
        <p:nvSpPr>
          <p:cNvPr id="49" name="TextBox 48">
            <a:extLst>
              <a:ext uri="{FF2B5EF4-FFF2-40B4-BE49-F238E27FC236}">
                <a16:creationId xmlns:a16="http://schemas.microsoft.com/office/drawing/2014/main" id="{1F3662AE-0CBC-408F-B37C-4507BC23F6B1}"/>
              </a:ext>
            </a:extLst>
          </p:cNvPr>
          <p:cNvSpPr txBox="1"/>
          <p:nvPr/>
        </p:nvSpPr>
        <p:spPr>
          <a:xfrm>
            <a:off x="6999836" y="5760445"/>
            <a:ext cx="894696" cy="461665"/>
          </a:xfrm>
          <a:prstGeom prst="rect">
            <a:avLst/>
          </a:prstGeom>
          <a:noFill/>
        </p:spPr>
        <p:txBody>
          <a:bodyPr wrap="square">
            <a:spAutoFit/>
          </a:bodyPr>
          <a:lstStyle/>
          <a:p>
            <a:r>
              <a:rPr lang="en-US" sz="1200" b="1" i="0" dirty="0">
                <a:effectLst/>
                <a:latin typeface="Arial" panose="020B0604020202020204" pitchFamily="34" charset="0"/>
                <a:cs typeface="Arial" panose="020B0604020202020204" pitchFamily="34" charset="0"/>
              </a:rPr>
              <a:t>Akhilesh Singh</a:t>
            </a:r>
            <a:endParaRPr lang="en-US" sz="12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F5D6D5E0-3017-4734-9D7B-29E8AADBE395}"/>
              </a:ext>
            </a:extLst>
          </p:cNvPr>
          <p:cNvSpPr txBox="1"/>
          <p:nvPr/>
        </p:nvSpPr>
        <p:spPr>
          <a:xfrm>
            <a:off x="8109822" y="5760445"/>
            <a:ext cx="1287768" cy="276999"/>
          </a:xfrm>
          <a:prstGeom prst="rect">
            <a:avLst/>
          </a:prstGeom>
          <a:noFill/>
        </p:spPr>
        <p:txBody>
          <a:bodyPr wrap="square">
            <a:spAutoFit/>
          </a:bodyPr>
          <a:lstStyle/>
          <a:p>
            <a:r>
              <a:rPr lang="en-US" sz="1200" b="1" i="0" dirty="0">
                <a:solidFill>
                  <a:srgbClr val="222222"/>
                </a:solidFill>
                <a:effectLst/>
                <a:latin typeface="Arial" panose="020B0604020202020204" pitchFamily="34" charset="0"/>
                <a:cs typeface="Arial" panose="020B0604020202020204" pitchFamily="34" charset="0"/>
              </a:rPr>
              <a:t>Tiffany F. Chen</a:t>
            </a:r>
            <a:endParaRPr lang="en-US" sz="1200" b="1" dirty="0">
              <a:latin typeface="Arial" panose="020B0604020202020204" pitchFamily="34" charset="0"/>
              <a:cs typeface="Arial" panose="020B0604020202020204" pitchFamily="34" charset="0"/>
            </a:endParaRPr>
          </a:p>
        </p:txBody>
      </p:sp>
      <p:pic>
        <p:nvPicPr>
          <p:cNvPr id="1028" name="Picture 4" descr="Home - GentiBio">
            <a:extLst>
              <a:ext uri="{FF2B5EF4-FFF2-40B4-BE49-F238E27FC236}">
                <a16:creationId xmlns:a16="http://schemas.microsoft.com/office/drawing/2014/main" id="{746F9263-DE57-4199-B939-D218274DBAE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29888" y="3260882"/>
            <a:ext cx="4219575" cy="10858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39EBAD-A7EA-4303-A29E-6011B3345D8D}"/>
              </a:ext>
            </a:extLst>
          </p:cNvPr>
          <p:cNvPicPr>
            <a:picLocks noChangeAspect="1"/>
          </p:cNvPicPr>
          <p:nvPr/>
        </p:nvPicPr>
        <p:blipFill rotWithShape="1">
          <a:blip r:embed="rId9"/>
          <a:srcRect r="17633"/>
          <a:stretch/>
        </p:blipFill>
        <p:spPr>
          <a:xfrm>
            <a:off x="1327125" y="4360270"/>
            <a:ext cx="6723572" cy="1400175"/>
          </a:xfrm>
          <a:prstGeom prst="rect">
            <a:avLst/>
          </a:prstGeom>
        </p:spPr>
      </p:pic>
      <p:pic>
        <p:nvPicPr>
          <p:cNvPr id="1026" name="Picture 2" descr="Tiffany Chen">
            <a:extLst>
              <a:ext uri="{FF2B5EF4-FFF2-40B4-BE49-F238E27FC236}">
                <a16:creationId xmlns:a16="http://schemas.microsoft.com/office/drawing/2014/main" id="{A7429A5D-D2A6-E047-8CCD-C34999B9D8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61368" y="4417721"/>
            <a:ext cx="1247584" cy="1247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19348677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17</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18</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20</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6850622" y="1094277"/>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576651" y="877984"/>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21</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23</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5560" y="3415079"/>
            <a:ext cx="3617984" cy="714831"/>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00FF00"/>
              </a:highlight>
            </a:endParaRPr>
          </a:p>
        </p:txBody>
      </p:sp>
      <p:sp>
        <p:nvSpPr>
          <p:cNvPr id="43" name="Arrow: Right 42">
            <a:extLst>
              <a:ext uri="{FF2B5EF4-FFF2-40B4-BE49-F238E27FC236}">
                <a16:creationId xmlns:a16="http://schemas.microsoft.com/office/drawing/2014/main" id="{E8E122CB-2DB9-4365-AF2A-58B46BF6D125}"/>
              </a:ext>
            </a:extLst>
          </p:cNvPr>
          <p:cNvSpPr/>
          <p:nvPr/>
        </p:nvSpPr>
        <p:spPr>
          <a:xfrm flipV="1">
            <a:off x="5150464" y="3556821"/>
            <a:ext cx="1220828" cy="358721"/>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24</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B0F0"/>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26</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27</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29</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29</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7FA5-F23D-4534-828C-9AA81E42858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288C3396-84C1-4DB3-8FC9-D15F1A3A66FC}"/>
              </a:ext>
            </a:extLst>
          </p:cNvPr>
          <p:cNvSpPr>
            <a:spLocks noGrp="1"/>
          </p:cNvSpPr>
          <p:nvPr>
            <p:ph type="sldNum" sz="quarter" idx="12"/>
          </p:nvPr>
        </p:nvSpPr>
        <p:spPr/>
        <p:txBody>
          <a:bodyPr/>
          <a:lstStyle/>
          <a:p>
            <a:fld id="{DBA6DB61-4362-44D1-BB09-4F1914041657}" type="slidenum">
              <a:rPr lang="en-US" smtClean="0"/>
              <a:t>30</a:t>
            </a:fld>
            <a:endParaRPr lang="en-US"/>
          </a:p>
        </p:txBody>
      </p:sp>
      <p:pic>
        <p:nvPicPr>
          <p:cNvPr id="2050" name="Picture 2">
            <a:extLst>
              <a:ext uri="{FF2B5EF4-FFF2-40B4-BE49-F238E27FC236}">
                <a16:creationId xmlns:a16="http://schemas.microsoft.com/office/drawing/2014/main" id="{961D307B-A9E8-4453-9DED-9F5203D5F9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318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31</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32</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uncompleted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34</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35</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36</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36</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38</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39</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Hummingbird</a:t>
            </a:r>
          </a:p>
          <a:p>
            <a:pPr algn="ctr"/>
            <a:r>
              <a:rPr lang="en-US" dirty="0">
                <a:solidFill>
                  <a:srgbClr val="00395C"/>
                </a:solidFill>
              </a:rPr>
              <a:t>Variants Calling Assay basing on Amplicon seq</a:t>
            </a:r>
          </a:p>
        </p:txBody>
      </p:sp>
      <p:pic>
        <p:nvPicPr>
          <p:cNvPr id="2050" name="Picture 2" descr="Tailed amplicon sequencing">
            <a:extLst>
              <a:ext uri="{FF2B5EF4-FFF2-40B4-BE49-F238E27FC236}">
                <a16:creationId xmlns:a16="http://schemas.microsoft.com/office/drawing/2014/main" id="{78C686EF-881D-4D40-8962-2AC93CAB47D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93"/>
          <a:stretch/>
        </p:blipFill>
        <p:spPr bwMode="auto">
          <a:xfrm>
            <a:off x="1885950" y="1481197"/>
            <a:ext cx="8210550" cy="4732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9982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63392"/>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8"/>
            <a:ext cx="12192000" cy="5937892"/>
          </a:xfrm>
          <a:prstGeom prst="rect">
            <a:avLst/>
          </a:prstGeom>
        </p:spPr>
      </p:pic>
    </p:spTree>
    <p:extLst>
      <p:ext uri="{BB962C8B-B14F-4D97-AF65-F5344CB8AC3E}">
        <p14:creationId xmlns:p14="http://schemas.microsoft.com/office/powerpoint/2010/main" val="2598373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8C1F78-CB26-4293-B771-BE115C8C1DF4}"/>
              </a:ext>
            </a:extLst>
          </p:cNvPr>
          <p:cNvSpPr>
            <a:spLocks noGrp="1"/>
          </p:cNvSpPr>
          <p:nvPr>
            <p:ph type="sldNum" sz="quarter" idx="12"/>
          </p:nvPr>
        </p:nvSpPr>
        <p:spPr/>
        <p:txBody>
          <a:bodyPr/>
          <a:lstStyle/>
          <a:p>
            <a:fld id="{DBA6DB61-4362-44D1-BB09-4F1914041657}" type="slidenum">
              <a:rPr lang="en-US" smtClean="0"/>
              <a:t>54</a:t>
            </a:fld>
            <a:endParaRPr lang="en-US"/>
          </a:p>
        </p:txBody>
      </p:sp>
      <p:pic>
        <p:nvPicPr>
          <p:cNvPr id="1026" name="Picture 2">
            <a:extLst>
              <a:ext uri="{FF2B5EF4-FFF2-40B4-BE49-F238E27FC236}">
                <a16:creationId xmlns:a16="http://schemas.microsoft.com/office/drawing/2014/main" id="{5BAE2F24-1252-418C-9EFA-CA1943F45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20043" y="1018540"/>
            <a:ext cx="5026982" cy="5103480"/>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DF59B0DC-B0EF-4757-AC13-1EDC7A9CE21F}"/>
              </a:ext>
            </a:extLst>
          </p:cNvPr>
          <p:cNvSpPr txBox="1">
            <a:spLocks/>
          </p:cNvSpPr>
          <p:nvPr/>
        </p:nvSpPr>
        <p:spPr>
          <a:xfrm>
            <a:off x="0" y="0"/>
            <a:ext cx="12192000" cy="65341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Trophoblasts in human placental villi</a:t>
            </a:r>
            <a:endParaRPr lang="en-US" sz="3600" dirty="0">
              <a:solidFill>
                <a:srgbClr val="00395C"/>
              </a:solidFill>
              <a:latin typeface="+mn-lt"/>
            </a:endParaRPr>
          </a:p>
        </p:txBody>
      </p:sp>
      <p:pic>
        <p:nvPicPr>
          <p:cNvPr id="9" name="Picture 8">
            <a:extLst>
              <a:ext uri="{FF2B5EF4-FFF2-40B4-BE49-F238E27FC236}">
                <a16:creationId xmlns:a16="http://schemas.microsoft.com/office/drawing/2014/main" id="{0B33F488-BCED-455A-A838-DEA2D7D8AC49}"/>
              </a:ext>
            </a:extLst>
          </p:cNvPr>
          <p:cNvPicPr>
            <a:picLocks noChangeAspect="1"/>
          </p:cNvPicPr>
          <p:nvPr/>
        </p:nvPicPr>
        <p:blipFill rotWithShape="1">
          <a:blip r:embed="rId4"/>
          <a:srcRect r="72248"/>
          <a:stretch/>
        </p:blipFill>
        <p:spPr>
          <a:xfrm>
            <a:off x="163267" y="1541305"/>
            <a:ext cx="2142609" cy="3525772"/>
          </a:xfrm>
          <a:prstGeom prst="rect">
            <a:avLst/>
          </a:prstGeom>
        </p:spPr>
      </p:pic>
      <p:pic>
        <p:nvPicPr>
          <p:cNvPr id="11" name="Picture 10">
            <a:extLst>
              <a:ext uri="{FF2B5EF4-FFF2-40B4-BE49-F238E27FC236}">
                <a16:creationId xmlns:a16="http://schemas.microsoft.com/office/drawing/2014/main" id="{C578D132-549C-4EAF-922B-5BEE904A3302}"/>
              </a:ext>
            </a:extLst>
          </p:cNvPr>
          <p:cNvPicPr>
            <a:picLocks noChangeAspect="1"/>
          </p:cNvPicPr>
          <p:nvPr/>
        </p:nvPicPr>
        <p:blipFill>
          <a:blip r:embed="rId5"/>
          <a:stretch>
            <a:fillRect/>
          </a:stretch>
        </p:blipFill>
        <p:spPr>
          <a:xfrm>
            <a:off x="2305877" y="1878239"/>
            <a:ext cx="4183347" cy="3845815"/>
          </a:xfrm>
          <a:prstGeom prst="rect">
            <a:avLst/>
          </a:prstGeom>
        </p:spPr>
      </p:pic>
    </p:spTree>
    <p:extLst>
      <p:ext uri="{BB962C8B-B14F-4D97-AF65-F5344CB8AC3E}">
        <p14:creationId xmlns:p14="http://schemas.microsoft.com/office/powerpoint/2010/main" val="7990104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9FE3D52-EF42-4DD1-9A2E-1453BCF3B172}"/>
              </a:ext>
            </a:extLst>
          </p:cNvPr>
          <p:cNvSpPr>
            <a:spLocks noGrp="1"/>
          </p:cNvSpPr>
          <p:nvPr>
            <p:ph type="sldNum" sz="quarter" idx="12"/>
          </p:nvPr>
        </p:nvSpPr>
        <p:spPr/>
        <p:txBody>
          <a:bodyPr/>
          <a:lstStyle/>
          <a:p>
            <a:fld id="{DBA6DB61-4362-44D1-BB09-4F1914041657}" type="slidenum">
              <a:rPr lang="en-US" smtClean="0"/>
              <a:t>55</a:t>
            </a:fld>
            <a:endParaRPr lang="en-US"/>
          </a:p>
        </p:txBody>
      </p:sp>
      <p:pic>
        <p:nvPicPr>
          <p:cNvPr id="2050" name="Picture 2">
            <a:extLst>
              <a:ext uri="{FF2B5EF4-FFF2-40B4-BE49-F238E27FC236}">
                <a16:creationId xmlns:a16="http://schemas.microsoft.com/office/drawing/2014/main" id="{702ABA3F-7A16-4995-B940-94ADF9CF6C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18653" y="920108"/>
            <a:ext cx="5045143" cy="512191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A545E41-75EA-45AC-B762-13C1766B07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2448" y="920108"/>
            <a:ext cx="5471352" cy="5291963"/>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2F99EB4D-76B2-45A8-86C4-6EEF9212CB47}"/>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err="1">
                <a:solidFill>
                  <a:srgbClr val="00395C"/>
                </a:solidFill>
                <a:latin typeface="+mn-lt"/>
              </a:rPr>
              <a:t>scRNASeq</a:t>
            </a:r>
            <a:r>
              <a:rPr lang="en-US" sz="3600" b="0" i="0" u="none" strike="noStrike" baseline="0" dirty="0">
                <a:solidFill>
                  <a:srgbClr val="00395C"/>
                </a:solidFill>
                <a:latin typeface="+mn-lt"/>
              </a:rPr>
              <a:t> Analysis</a:t>
            </a:r>
          </a:p>
          <a:p>
            <a:pPr algn="ctr"/>
            <a:r>
              <a:rPr lang="en-US" sz="3600" dirty="0">
                <a:solidFill>
                  <a:srgbClr val="00395C"/>
                </a:solidFill>
                <a:latin typeface="+mn-lt"/>
              </a:rPr>
              <a:t>Visualize cell cluster by generic marker</a:t>
            </a:r>
            <a:endParaRPr lang="en-US" sz="3600" b="0" i="0" u="none" strike="noStrike" baseline="0" dirty="0">
              <a:solidFill>
                <a:srgbClr val="00395C"/>
              </a:solidFill>
              <a:latin typeface="+mn-lt"/>
            </a:endParaRPr>
          </a:p>
          <a:p>
            <a:pPr algn="ctr"/>
            <a:endParaRPr lang="en-US" sz="3600" dirty="0">
              <a:solidFill>
                <a:srgbClr val="00395C"/>
              </a:solidFill>
              <a:latin typeface="+mn-lt"/>
            </a:endParaRPr>
          </a:p>
        </p:txBody>
      </p:sp>
    </p:spTree>
    <p:extLst>
      <p:ext uri="{BB962C8B-B14F-4D97-AF65-F5344CB8AC3E}">
        <p14:creationId xmlns:p14="http://schemas.microsoft.com/office/powerpoint/2010/main" val="870986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AABD25-5C6F-45B9-8193-0466E75FDB13}"/>
              </a:ext>
            </a:extLst>
          </p:cNvPr>
          <p:cNvSpPr>
            <a:spLocks noGrp="1"/>
          </p:cNvSpPr>
          <p:nvPr>
            <p:ph type="sldNum" sz="quarter" idx="12"/>
          </p:nvPr>
        </p:nvSpPr>
        <p:spPr/>
        <p:txBody>
          <a:bodyPr/>
          <a:lstStyle/>
          <a:p>
            <a:fld id="{DBA6DB61-4362-44D1-BB09-4F1914041657}" type="slidenum">
              <a:rPr lang="en-US" smtClean="0"/>
              <a:t>56</a:t>
            </a:fld>
            <a:endParaRPr lang="en-US"/>
          </a:p>
        </p:txBody>
      </p:sp>
      <p:pic>
        <p:nvPicPr>
          <p:cNvPr id="3084" name="Picture 12">
            <a:extLst>
              <a:ext uri="{FF2B5EF4-FFF2-40B4-BE49-F238E27FC236}">
                <a16:creationId xmlns:a16="http://schemas.microsoft.com/office/drawing/2014/main" id="{BE9E2C9D-0518-4595-8A92-5B9543456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876" y="1144539"/>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A3BBB2DF-93D1-4D83-B058-FD24B98767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3876" y="4001270"/>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04AFACB6-F9E8-4830-B0E8-597295C3F7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514" y="4001270"/>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2F26DC92-1797-4FD4-BF6F-C9496310D7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6238" y="1103452"/>
            <a:ext cx="2953569" cy="2856730"/>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ACEDFF34-1D1D-406C-A12B-C7792B7D92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41003" y="4001270"/>
            <a:ext cx="2953569" cy="2856730"/>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CEC704B3-5625-42CA-A756-DBC41C597589}"/>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latin typeface="+mn-lt"/>
              </a:rPr>
              <a:t>Target Discovery by </a:t>
            </a:r>
          </a:p>
          <a:p>
            <a:pPr algn="ctr"/>
            <a:r>
              <a:rPr lang="en-US" sz="3600" dirty="0">
                <a:solidFill>
                  <a:srgbClr val="00395C"/>
                </a:solidFill>
                <a:latin typeface="+mn-lt"/>
              </a:rPr>
              <a:t>Expression of Transposon Elements</a:t>
            </a:r>
          </a:p>
        </p:txBody>
      </p:sp>
      <p:pic>
        <p:nvPicPr>
          <p:cNvPr id="3096" name="Picture 24">
            <a:extLst>
              <a:ext uri="{FF2B5EF4-FFF2-40B4-BE49-F238E27FC236}">
                <a16:creationId xmlns:a16="http://schemas.microsoft.com/office/drawing/2014/main" id="{62903815-C264-4E1A-A3CB-6CC14345F7A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6750" y="1144539"/>
            <a:ext cx="2953568" cy="28567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816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62</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64</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66</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68</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70</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71</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73</a:t>
            </a:fld>
            <a:endParaRPr lang="en-US"/>
          </a:p>
        </p:txBody>
      </p:sp>
    </p:spTree>
    <p:extLst>
      <p:ext uri="{BB962C8B-B14F-4D97-AF65-F5344CB8AC3E}">
        <p14:creationId xmlns:p14="http://schemas.microsoft.com/office/powerpoint/2010/main" val="3746101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74</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75</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4/18/2022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76</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4/18/2022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78</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81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82</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
        <p:nvSpPr>
          <p:cNvPr id="44" name="Title 1">
            <a:extLst>
              <a:ext uri="{FF2B5EF4-FFF2-40B4-BE49-F238E27FC236}">
                <a16:creationId xmlns:a16="http://schemas.microsoft.com/office/drawing/2014/main" id="{2784B9B3-5AD4-FA44-91EE-0F746492392A}"/>
              </a:ext>
            </a:extLst>
          </p:cNvPr>
          <p:cNvSpPr txBox="1">
            <a:spLocks/>
          </p:cNvSpPr>
          <p:nvPr/>
        </p:nvSpPr>
        <p:spPr>
          <a:xfrm>
            <a:off x="26814" y="21501"/>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Architecture in Transcription Regulation</a:t>
            </a:r>
          </a:p>
        </p:txBody>
      </p:sp>
    </p:spTree>
    <p:extLst>
      <p:ext uri="{BB962C8B-B14F-4D97-AF65-F5344CB8AC3E}">
        <p14:creationId xmlns:p14="http://schemas.microsoft.com/office/powerpoint/2010/main" val="289804974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83</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
        <p:nvSpPr>
          <p:cNvPr id="13" name="Title 1">
            <a:extLst>
              <a:ext uri="{FF2B5EF4-FFF2-40B4-BE49-F238E27FC236}">
                <a16:creationId xmlns:a16="http://schemas.microsoft.com/office/drawing/2014/main" id="{C0D51C43-9C08-6B4E-9501-CB98D02E2D91}"/>
              </a:ext>
            </a:extLst>
          </p:cNvPr>
          <p:cNvSpPr txBox="1">
            <a:spLocks/>
          </p:cNvSpPr>
          <p:nvPr/>
        </p:nvSpPr>
        <p:spPr>
          <a:xfrm>
            <a:off x="0" y="17699"/>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solidFill>
                  <a:srgbClr val="00395C"/>
                </a:solidFill>
              </a:rPr>
              <a:t>Cohesin</a:t>
            </a:r>
            <a:endParaRPr lang="en-US" sz="3600" dirty="0">
              <a:solidFill>
                <a:srgbClr val="00395C"/>
              </a:solidFill>
            </a:endParaRPr>
          </a:p>
        </p:txBody>
      </p:sp>
    </p:spTree>
    <p:extLst>
      <p:ext uri="{BB962C8B-B14F-4D97-AF65-F5344CB8AC3E}">
        <p14:creationId xmlns:p14="http://schemas.microsoft.com/office/powerpoint/2010/main" val="227124266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84</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85</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86</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87</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88</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89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91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92</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43097</TotalTime>
  <Words>11571</Words>
  <Application>Microsoft Office PowerPoint</Application>
  <PresentationFormat>Widescreen</PresentationFormat>
  <Paragraphs>1240</Paragraphs>
  <Slides>92</Slides>
  <Notes>73</Notes>
  <HiddenSlides>1</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92</vt:i4>
      </vt:variant>
    </vt:vector>
  </HeadingPairs>
  <TitlesOfParts>
    <vt:vector size="114" baseType="lpstr">
      <vt:lpstr>AdvOT46dcae81</vt:lpstr>
      <vt:lpstr>DIN Next</vt:lpstr>
      <vt:lpstr>HardingText-Regular2</vt:lpstr>
      <vt:lpstr>Helvetica Neue</vt:lpstr>
      <vt:lpstr>Helvetica Neue Light</vt:lpstr>
      <vt:lpstr>HelveticaNeueLTStd-Lt</vt:lpstr>
      <vt:lpstr>Lucida Grande</vt:lpstr>
      <vt:lpstr>Muli</vt:lpstr>
      <vt:lpstr>proxima-nova</vt:lpstr>
      <vt:lpstr>TimesNewRomanPS-ItalicMT</vt:lpstr>
      <vt:lpstr>TimesNewRomanPSMT</vt:lpstr>
      <vt:lpstr>Univers55Roman</vt:lpstr>
      <vt:lpstr>Arial</vt:lpstr>
      <vt:lpstr>Calibri</vt:lpstr>
      <vt:lpstr>Calibri Light</vt:lpstr>
      <vt:lpstr>Cambria Math</vt:lpstr>
      <vt:lpstr>Georgia</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PowerPoint Presentation</vt:lpstr>
      <vt:lpstr>Machine Learning Framework for Regulatory Network Flat Version</vt:lpstr>
      <vt:lpstr>Some uncompleted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Li, Xiang</cp:lastModifiedBy>
  <cp:revision>1410</cp:revision>
  <dcterms:created xsi:type="dcterms:W3CDTF">2018-04-23T21:48:17Z</dcterms:created>
  <dcterms:modified xsi:type="dcterms:W3CDTF">2022-04-18T13:36:52Z</dcterms:modified>
</cp:coreProperties>
</file>